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9" r:id="rId3"/>
    <p:sldId id="290" r:id="rId4"/>
    <p:sldId id="310" r:id="rId5"/>
    <p:sldId id="328" r:id="rId6"/>
    <p:sldId id="291" r:id="rId7"/>
    <p:sldId id="300" r:id="rId8"/>
    <p:sldId id="316" r:id="rId9"/>
    <p:sldId id="314" r:id="rId10"/>
    <p:sldId id="312" r:id="rId11"/>
    <p:sldId id="307" r:id="rId12"/>
    <p:sldId id="294" r:id="rId13"/>
    <p:sldId id="317" r:id="rId14"/>
    <p:sldId id="318" r:id="rId15"/>
    <p:sldId id="295" r:id="rId16"/>
    <p:sldId id="321" r:id="rId17"/>
    <p:sldId id="319" r:id="rId18"/>
    <p:sldId id="320" r:id="rId19"/>
    <p:sldId id="298" r:id="rId20"/>
    <p:sldId id="323" r:id="rId21"/>
    <p:sldId id="284" r:id="rId22"/>
    <p:sldId id="325" r:id="rId23"/>
    <p:sldId id="301" r:id="rId24"/>
    <p:sldId id="306" r:id="rId25"/>
    <p:sldId id="299" r:id="rId26"/>
    <p:sldId id="285" r:id="rId27"/>
    <p:sldId id="311" r:id="rId2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2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CC66"/>
    <a:srgbClr val="F4EE00"/>
    <a:srgbClr val="CBA741"/>
    <a:srgbClr val="C29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A812-FC70-4623-B8F6-72EFFFD11BF9}" type="datetimeFigureOut">
              <a:rPr lang="zh-TW" altLang="en-US" smtClean="0"/>
              <a:pPr/>
              <a:t>2013/1/11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E9A8-F1F0-4F00-98A0-A6331FA8541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A812-FC70-4623-B8F6-72EFFFD11BF9}" type="datetimeFigureOut">
              <a:rPr lang="zh-TW" altLang="en-US" smtClean="0"/>
              <a:pPr/>
              <a:t>2013/1/11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E9A8-F1F0-4F00-98A0-A6331FA8541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A812-FC70-4623-B8F6-72EFFFD11BF9}" type="datetimeFigureOut">
              <a:rPr lang="zh-TW" altLang="en-US" smtClean="0"/>
              <a:pPr/>
              <a:t>2013/1/11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E9A8-F1F0-4F00-98A0-A6331FA8541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A812-FC70-4623-B8F6-72EFFFD11BF9}" type="datetimeFigureOut">
              <a:rPr lang="zh-TW" altLang="en-US" smtClean="0"/>
              <a:pPr/>
              <a:t>2013/1/11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E9A8-F1F0-4F00-98A0-A6331FA8541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A812-FC70-4623-B8F6-72EFFFD11BF9}" type="datetimeFigureOut">
              <a:rPr lang="zh-TW" altLang="en-US" smtClean="0"/>
              <a:pPr/>
              <a:t>2013/1/11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E9A8-F1F0-4F00-98A0-A6331FA8541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A812-FC70-4623-B8F6-72EFFFD11BF9}" type="datetimeFigureOut">
              <a:rPr lang="zh-TW" altLang="en-US" smtClean="0"/>
              <a:pPr/>
              <a:t>2013/1/11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E9A8-F1F0-4F00-98A0-A6331FA8541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A812-FC70-4623-B8F6-72EFFFD11BF9}" type="datetimeFigureOut">
              <a:rPr lang="zh-TW" altLang="en-US" smtClean="0"/>
              <a:pPr/>
              <a:t>2013/1/11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E9A8-F1F0-4F00-98A0-A6331FA8541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A812-FC70-4623-B8F6-72EFFFD11BF9}" type="datetimeFigureOut">
              <a:rPr lang="zh-TW" altLang="en-US" smtClean="0"/>
              <a:pPr/>
              <a:t>2013/1/11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E9A8-F1F0-4F00-98A0-A6331FA8541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A812-FC70-4623-B8F6-72EFFFD11BF9}" type="datetimeFigureOut">
              <a:rPr lang="zh-TW" altLang="en-US" smtClean="0"/>
              <a:pPr/>
              <a:t>2013/1/11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E9A8-F1F0-4F00-98A0-A6331FA8541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A812-FC70-4623-B8F6-72EFFFD11BF9}" type="datetimeFigureOut">
              <a:rPr lang="zh-TW" altLang="en-US" smtClean="0"/>
              <a:pPr/>
              <a:t>2013/1/11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E9A8-F1F0-4F00-98A0-A6331FA8541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A812-FC70-4623-B8F6-72EFFFD11BF9}" type="datetimeFigureOut">
              <a:rPr lang="zh-TW" altLang="en-US" smtClean="0"/>
              <a:pPr/>
              <a:t>2013/1/11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E9A8-F1F0-4F00-98A0-A6331FA8541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DA812-FC70-4623-B8F6-72EFFFD11BF9}" type="datetimeFigureOut">
              <a:rPr lang="zh-TW" altLang="en-US" smtClean="0"/>
              <a:pPr/>
              <a:t>2013/1/11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AE9A8-F1F0-4F00-98A0-A6331FA8541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pn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jpeg"/><Relationship Id="rId18" Type="http://schemas.openxmlformats.org/officeDocument/2006/relationships/image" Target="../media/image90.jpeg"/><Relationship Id="rId3" Type="http://schemas.openxmlformats.org/officeDocument/2006/relationships/image" Target="../media/image75.jpeg"/><Relationship Id="rId21" Type="http://schemas.openxmlformats.org/officeDocument/2006/relationships/image" Target="../media/image93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17" Type="http://schemas.openxmlformats.org/officeDocument/2006/relationships/image" Target="../media/image89.jpeg"/><Relationship Id="rId2" Type="http://schemas.openxmlformats.org/officeDocument/2006/relationships/image" Target="../media/image74.jpeg"/><Relationship Id="rId16" Type="http://schemas.openxmlformats.org/officeDocument/2006/relationships/image" Target="../media/image88.jpeg"/><Relationship Id="rId20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5" Type="http://schemas.openxmlformats.org/officeDocument/2006/relationships/image" Target="../media/image87.jpeg"/><Relationship Id="rId10" Type="http://schemas.openxmlformats.org/officeDocument/2006/relationships/image" Target="../media/image82.jpeg"/><Relationship Id="rId19" Type="http://schemas.openxmlformats.org/officeDocument/2006/relationships/image" Target="../media/image91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Relationship Id="rId14" Type="http://schemas.openxmlformats.org/officeDocument/2006/relationships/image" Target="../media/image86.jpeg"/><Relationship Id="rId22" Type="http://schemas.openxmlformats.org/officeDocument/2006/relationships/image" Target="../media/image9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9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企宇非凡logo-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7025" y="0"/>
            <a:ext cx="1415618" cy="149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500034" y="178592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05531" cy="1143000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4929190" y="4286256"/>
            <a:ext cx="32864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企管</a:t>
            </a:r>
            <a:r>
              <a:rPr lang="zh-TW" altLang="en-US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系</a:t>
            </a:r>
            <a:endParaRPr lang="zh-TW" altLang="en-U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00100" y="1714488"/>
            <a:ext cx="20313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標楷體" pitchFamily="65" charset="-120"/>
                <a:ea typeface="標楷體" pitchFamily="65" charset="-120"/>
                <a:cs typeface="+mj-cs"/>
              </a:rPr>
              <a:t>我們是</a:t>
            </a:r>
            <a:endParaRPr lang="zh-TW" altLang="en-US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00298" y="3000372"/>
            <a:ext cx="32624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6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霸氣十足</a:t>
            </a:r>
            <a:endParaRPr lang="zh-TW" altLang="en-US" sz="6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背景音樂-感謝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75198.5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4277" y="5949280"/>
            <a:ext cx="609600" cy="6096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  <p:sndAc>
          <p:stSnd>
            <p:snd r:embed="rId4" name="drumroll.wav"/>
          </p:stSnd>
        </p:sndAc>
      </p:transition>
    </mc:Choice>
    <mc:Fallback xmlns="">
      <p:transition spd="slow" advClick="0" advTm="3000">
        <p:fade/>
        <p:sndAc>
          <p:stSnd>
            <p:snd r:embed="rId7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7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0" y="1571612"/>
            <a:ext cx="27146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每學期都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有校外參訪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。。。</a:t>
            </a:r>
            <a:endParaRPr lang="zh-TW" altLang="en-US" sz="1600" dirty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142844" y="3500438"/>
            <a:ext cx="3357586" cy="3185028"/>
            <a:chOff x="142844" y="3214686"/>
            <a:chExt cx="4230910" cy="3470780"/>
          </a:xfrm>
        </p:grpSpPr>
        <p:pic>
          <p:nvPicPr>
            <p:cNvPr id="4" name="圖片 3" descr="DSC0393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844" y="3571876"/>
              <a:ext cx="4230910" cy="311359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矩形 8"/>
            <p:cNvSpPr/>
            <p:nvPr/>
          </p:nvSpPr>
          <p:spPr>
            <a:xfrm>
              <a:off x="285720" y="3214686"/>
              <a:ext cx="14670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b="1" dirty="0" smtClean="0">
                  <a:solidFill>
                    <a:srgbClr val="00B0F0"/>
                  </a:solidFill>
                  <a:latin typeface="標楷體" pitchFamily="65" charset="-120"/>
                  <a:ea typeface="標楷體" pitchFamily="65" charset="-120"/>
                </a:rPr>
                <a:t>奇美博物館</a:t>
              </a:r>
              <a:endParaRPr lang="zh-TW" altLang="en-US" sz="2000" b="1" dirty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6000760" y="1000108"/>
            <a:ext cx="3143240" cy="3000396"/>
            <a:chOff x="4222894" y="214290"/>
            <a:chExt cx="4803879" cy="3143272"/>
          </a:xfrm>
        </p:grpSpPr>
        <p:pic>
          <p:nvPicPr>
            <p:cNvPr id="5" name="圖片 4" descr="DSC03913.JPG"/>
            <p:cNvPicPr>
              <a:picLocks noChangeAspect="1"/>
            </p:cNvPicPr>
            <p:nvPr/>
          </p:nvPicPr>
          <p:blipFill>
            <a:blip r:embed="rId3" cstate="print"/>
            <a:srcRect l="3894" t="12485" r="7345"/>
            <a:stretch>
              <a:fillRect/>
            </a:stretch>
          </p:blipFill>
          <p:spPr>
            <a:xfrm>
              <a:off x="4222894" y="214290"/>
              <a:ext cx="4803879" cy="314327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矩形 10"/>
            <p:cNvSpPr/>
            <p:nvPr/>
          </p:nvSpPr>
          <p:spPr>
            <a:xfrm>
              <a:off x="4286248" y="214290"/>
              <a:ext cx="121058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b="1" dirty="0" smtClean="0">
                  <a:solidFill>
                    <a:srgbClr val="00B0F0"/>
                  </a:solidFill>
                  <a:latin typeface="標楷體" pitchFamily="65" charset="-120"/>
                  <a:ea typeface="標楷體" pitchFamily="65" charset="-120"/>
                </a:rPr>
                <a:t>光陽機車</a:t>
              </a:r>
              <a:endParaRPr lang="zh-TW" altLang="en-US" sz="2000" b="1" dirty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3500430" y="3857628"/>
            <a:ext cx="3857620" cy="2867691"/>
            <a:chOff x="4360809" y="3357562"/>
            <a:chExt cx="4783191" cy="3367757"/>
          </a:xfrm>
        </p:grpSpPr>
        <p:pic>
          <p:nvPicPr>
            <p:cNvPr id="6" name="圖片 5" descr="11 (2)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60809" y="3357562"/>
              <a:ext cx="4783191" cy="33677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矩形 11"/>
            <p:cNvSpPr/>
            <p:nvPr/>
          </p:nvSpPr>
          <p:spPr>
            <a:xfrm>
              <a:off x="5214942" y="3357562"/>
              <a:ext cx="6976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000" b="1" dirty="0" smtClean="0">
                  <a:solidFill>
                    <a:srgbClr val="00B0F0"/>
                  </a:solidFill>
                  <a:latin typeface="標楷體" pitchFamily="65" charset="-120"/>
                  <a:ea typeface="標楷體" pitchFamily="65" charset="-120"/>
                </a:rPr>
                <a:t>IKEA</a:t>
              </a:r>
              <a:endParaRPr lang="zh-TW" altLang="en-US" sz="2000" b="1" dirty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2714612" y="857232"/>
            <a:ext cx="3214678" cy="3047256"/>
            <a:chOff x="500034" y="214290"/>
            <a:chExt cx="4572000" cy="3047256"/>
          </a:xfrm>
        </p:grpSpPr>
        <p:pic>
          <p:nvPicPr>
            <p:cNvPr id="15" name="圖片 14" descr="參訪與季貞老師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034" y="214290"/>
              <a:ext cx="4572000" cy="304725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矩形 15"/>
            <p:cNvSpPr/>
            <p:nvPr/>
          </p:nvSpPr>
          <p:spPr>
            <a:xfrm>
              <a:off x="2000232" y="2071678"/>
              <a:ext cx="121058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b="1" dirty="0" smtClean="0">
                  <a:solidFill>
                    <a:srgbClr val="FFFF00"/>
                  </a:solidFill>
                  <a:latin typeface="標楷體" pitchFamily="65" charset="-120"/>
                  <a:ea typeface="標楷體" pitchFamily="65" charset="-120"/>
                </a:rPr>
                <a:t>龍泉酒廠</a:t>
              </a:r>
              <a:endParaRPr lang="zh-TW" altLang="en-US" sz="20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228" y="5026330"/>
            <a:ext cx="1785950" cy="17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77604 -0.0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2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未命名.jpg"/>
          <p:cNvPicPr>
            <a:picLocks noChangeAspect="1"/>
          </p:cNvPicPr>
          <p:nvPr/>
        </p:nvPicPr>
        <p:blipFill>
          <a:blip r:embed="rId2" cstate="print"/>
          <a:srcRect l="21666" t="4166" r="27500" b="9375"/>
          <a:stretch>
            <a:fillRect/>
          </a:stretch>
        </p:blipFill>
        <p:spPr>
          <a:xfrm>
            <a:off x="6929422" y="3801051"/>
            <a:ext cx="2214578" cy="305694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71670" y="0"/>
            <a:ext cx="4471990" cy="1154098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榮譽榜</a:t>
            </a:r>
            <a:endParaRPr lang="zh-TW" altLang="en-US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內容版面配置區 4" descr="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14480" y="3712890"/>
            <a:ext cx="2286016" cy="3145110"/>
          </a:xfrm>
        </p:spPr>
      </p:pic>
      <p:pic>
        <p:nvPicPr>
          <p:cNvPr id="8" name="圖片 7" descr="未命名1.jpg"/>
          <p:cNvPicPr>
            <a:picLocks noChangeAspect="1"/>
          </p:cNvPicPr>
          <p:nvPr/>
        </p:nvPicPr>
        <p:blipFill>
          <a:blip r:embed="rId4"/>
          <a:srcRect l="25833" t="10416" r="24166" b="7291"/>
          <a:stretch>
            <a:fillRect/>
          </a:stretch>
        </p:blipFill>
        <p:spPr>
          <a:xfrm>
            <a:off x="0" y="0"/>
            <a:ext cx="2786050" cy="3668299"/>
          </a:xfrm>
          <a:prstGeom prst="rect">
            <a:avLst/>
          </a:prstGeom>
        </p:spPr>
      </p:pic>
      <p:pic>
        <p:nvPicPr>
          <p:cNvPr id="6" name="圖片 5" descr="ER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1934" y="1357298"/>
            <a:ext cx="2751983" cy="3786190"/>
          </a:xfrm>
          <a:prstGeom prst="rect">
            <a:avLst/>
          </a:prstGeom>
        </p:spPr>
      </p:pic>
      <p:pic>
        <p:nvPicPr>
          <p:cNvPr id="36866" name="Picture 2" descr="http://ts1.mm.bing.net/th?id=H.4654010251543432&amp;pid=15.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87121">
            <a:off x="6322538" y="177703"/>
            <a:ext cx="2676141" cy="224795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271462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 smtClean="0">
                <a:solidFill>
                  <a:srgbClr val="92D050"/>
                </a:solidFill>
                <a:latin typeface="標楷體" pitchFamily="65" charset="-120"/>
                <a:ea typeface="標楷體" pitchFamily="65" charset="-120"/>
              </a:rPr>
              <a:t>一企郊遊去</a:t>
            </a:r>
            <a:r>
              <a:rPr lang="en-US" altLang="zh-TW" sz="6000" b="1" dirty="0" smtClean="0">
                <a:solidFill>
                  <a:srgbClr val="92D050"/>
                </a:solidFill>
                <a:latin typeface="標楷體" pitchFamily="65" charset="-120"/>
                <a:ea typeface="標楷體" pitchFamily="65" charset="-120"/>
              </a:rPr>
              <a:t>~</a:t>
            </a:r>
            <a:r>
              <a:rPr lang="zh-TW" altLang="en-US" sz="6000" b="1" dirty="0" smtClean="0">
                <a:solidFill>
                  <a:srgbClr val="92D050"/>
                </a:solidFill>
                <a:latin typeface="標楷體" pitchFamily="65" charset="-120"/>
                <a:ea typeface="標楷體" pitchFamily="65" charset="-120"/>
              </a:rPr>
              <a:t>班級聚餐</a:t>
            </a:r>
            <a:endParaRPr lang="zh-TW" altLang="en-US" sz="6000" b="1" dirty="0">
              <a:solidFill>
                <a:srgbClr val="92D05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757214" cy="114288"/>
          </a:xfrm>
        </p:spPr>
        <p:txBody>
          <a:bodyPr>
            <a:normAutofit fontScale="25000" lnSpcReduction="20000"/>
          </a:bodyPr>
          <a:lstStyle/>
          <a:p>
            <a:endParaRPr lang="zh-TW" altLang="en-US" dirty="0"/>
          </a:p>
        </p:txBody>
      </p:sp>
      <p:pic>
        <p:nvPicPr>
          <p:cNvPr id="6" name="Picture 3" descr="企宇非凡logo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8816" y="-1"/>
            <a:ext cx="1415618" cy="149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內容版面配置區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1"/>
            <a:ext cx="3112843" cy="3112843"/>
          </a:xfrm>
          <a:prstGeom prst="rect">
            <a:avLst/>
          </a:prstGeom>
        </p:spPr>
      </p:pic>
    </p:spTree>
  </p:cSld>
  <p:clrMapOvr>
    <a:masterClrMapping/>
  </p:clrMapOvr>
  <p:transition advClick="0" advTm="2000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幹部聚餐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48" y="1"/>
            <a:ext cx="4857751" cy="33575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內容版面配置區 4" descr="班聚黑騎兵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214810" cy="33575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圖片 5" descr="154828_178427908836682_5805778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356992"/>
            <a:ext cx="4357685" cy="35010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圖片 6" descr="企二甲期末幹部聚餐與睦美老師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4714876" cy="342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7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6" decel="50000">
                                          <p:stCondLst>
                                            <p:cond delay="5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1">
                                          <p:stCondLst>
                                            <p:cond delay="98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6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1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6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1">
                                          <p:stCondLst>
                                            <p:cond delay="135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6" decel="50000">
                                          <p:stCondLst>
                                            <p:cond delay="137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6" descr="DSC039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2071678"/>
            <a:ext cx="4121431" cy="3091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 descr="DSC039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1512" y="0"/>
            <a:ext cx="4392488" cy="3068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 descr="DSC039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6745" y="3671646"/>
            <a:ext cx="4417255" cy="31863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 descr="DSC039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630006"/>
            <a:ext cx="4155471" cy="32279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內容版面配置區 5" descr="DSC039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4176464" cy="3187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8" name="Picture 2" descr="http://ts2.mm.bing.net/th?id=H.4666053327259789&amp;pid=15.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207549">
            <a:off x="7164979" y="2590543"/>
            <a:ext cx="1745909" cy="1745909"/>
          </a:xfrm>
          <a:prstGeom prst="rect">
            <a:avLst/>
          </a:prstGeom>
          <a:noFill/>
        </p:spPr>
      </p:pic>
      <p:pic>
        <p:nvPicPr>
          <p:cNvPr id="11" name="Picture 2" descr="http://ts2.mm.bing.net/th?id=H.4666053327259789&amp;pid=15.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701826">
            <a:off x="195864" y="2624732"/>
            <a:ext cx="1745909" cy="174590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向右箭號 9"/>
          <p:cNvSpPr/>
          <p:nvPr/>
        </p:nvSpPr>
        <p:spPr>
          <a:xfrm>
            <a:off x="3000364" y="5286388"/>
            <a:ext cx="5929354" cy="1428736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GO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！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GO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！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GO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！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271462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 smtClean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一企活動去</a:t>
            </a:r>
            <a:r>
              <a:rPr lang="en-US" altLang="zh-TW" sz="6000" b="1" dirty="0" smtClean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sz="6000" b="1" dirty="0">
              <a:solidFill>
                <a:srgbClr val="00B0F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757214" cy="114288"/>
          </a:xfrm>
        </p:spPr>
        <p:txBody>
          <a:bodyPr>
            <a:normAutofit fontScale="25000" lnSpcReduction="20000"/>
          </a:bodyPr>
          <a:lstStyle/>
          <a:p>
            <a:endParaRPr lang="zh-TW" altLang="en-US" dirty="0"/>
          </a:p>
        </p:txBody>
      </p:sp>
      <p:pic>
        <p:nvPicPr>
          <p:cNvPr id="11" name="Picture 3" descr="企宇非凡logo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8816" y="-1"/>
            <a:ext cx="1415618" cy="149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群組 6"/>
          <p:cNvGrpSpPr/>
          <p:nvPr/>
        </p:nvGrpSpPr>
        <p:grpSpPr>
          <a:xfrm>
            <a:off x="142844" y="4946786"/>
            <a:ext cx="5715020" cy="1738313"/>
            <a:chOff x="3143240" y="4286256"/>
            <a:chExt cx="5715020" cy="1738313"/>
          </a:xfrm>
        </p:grpSpPr>
        <p:pic>
          <p:nvPicPr>
            <p:cNvPr id="10244" name="Picture 4" descr="http://ts3.mm.bing.net/th?id=H.4575021499549418&amp;pid=15.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43240" y="4357694"/>
              <a:ext cx="2857500" cy="1666875"/>
            </a:xfrm>
            <a:prstGeom prst="rect">
              <a:avLst/>
            </a:prstGeom>
            <a:noFill/>
          </p:spPr>
        </p:pic>
        <p:pic>
          <p:nvPicPr>
            <p:cNvPr id="10242" name="Picture 2" descr="http://ts3.mm.bing.net/th?id=H.4575021499549418&amp;pid=15.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00760" y="4286256"/>
              <a:ext cx="2857500" cy="1666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 advTm="3000">
    <p:wipe dir="r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7 C 3.88889E-6 -0.03495 0.03073 -0.06204 0.06823 -0.06204 C 0.10694 -0.06204 0.13784 -0.03495 0.13784 -3.7037E-7 C 0.13784 0.03495 0.16857 0.06204 0.20729 0.06204 C 0.24479 0.06204 0.27569 0.03495 0.27569 -3.7037E-7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10" name="群組 9"/>
          <p:cNvGrpSpPr/>
          <p:nvPr/>
        </p:nvGrpSpPr>
        <p:grpSpPr>
          <a:xfrm>
            <a:off x="231926" y="263616"/>
            <a:ext cx="7911974" cy="3284910"/>
            <a:chOff x="231926" y="263616"/>
            <a:chExt cx="7911974" cy="3284910"/>
          </a:xfrm>
        </p:grpSpPr>
        <p:pic>
          <p:nvPicPr>
            <p:cNvPr id="6" name="圖片 5" descr="1.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21406231">
              <a:off x="231926" y="263616"/>
              <a:ext cx="4379880" cy="3284910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8" name="文字方塊 7"/>
            <p:cNvSpPr txBox="1"/>
            <p:nvPr/>
          </p:nvSpPr>
          <p:spPr>
            <a:xfrm>
              <a:off x="5429256" y="785794"/>
              <a:ext cx="27146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solidFill>
                    <a:srgbClr val="00B050"/>
                  </a:solidFill>
                  <a:latin typeface="標楷體" pitchFamily="65" charset="-120"/>
                  <a:ea typeface="標楷體" pitchFamily="65" charset="-120"/>
                </a:rPr>
                <a:t>新生大露營之服務組</a:t>
              </a:r>
              <a:endParaRPr lang="zh-TW" altLang="en-US" sz="20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9" name="向下箭號 8"/>
            <p:cNvSpPr/>
            <p:nvPr/>
          </p:nvSpPr>
          <p:spPr>
            <a:xfrm rot="5238132">
              <a:off x="4672540" y="538497"/>
              <a:ext cx="523642" cy="1018328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4814709" y="2500306"/>
            <a:ext cx="4329291" cy="4043448"/>
            <a:chOff x="4814709" y="1714488"/>
            <a:chExt cx="4329291" cy="4043448"/>
          </a:xfrm>
        </p:grpSpPr>
        <p:pic>
          <p:nvPicPr>
            <p:cNvPr id="5" name="圖片 4" descr="倩-送舊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14709" y="1714488"/>
              <a:ext cx="4329291" cy="3246968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1" name="向下箭號 10"/>
            <p:cNvSpPr/>
            <p:nvPr/>
          </p:nvSpPr>
          <p:spPr>
            <a:xfrm rot="10638835">
              <a:off x="6658454" y="4727922"/>
              <a:ext cx="571504" cy="642942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6286512" y="5357826"/>
              <a:ext cx="13573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solidFill>
                    <a:srgbClr val="00B050"/>
                  </a:solidFill>
                  <a:latin typeface="標楷體" pitchFamily="65" charset="-120"/>
                  <a:ea typeface="標楷體" pitchFamily="65" charset="-120"/>
                </a:rPr>
                <a:t>送舊晚會</a:t>
              </a:r>
              <a:endParaRPr lang="zh-TW" altLang="en-US" sz="20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pic>
        <p:nvPicPr>
          <p:cNvPr id="7" name="圖片 6" descr="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432436">
            <a:off x="289864" y="3312284"/>
            <a:ext cx="4084254" cy="32021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7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8" descr="倩-交接參會991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42852"/>
            <a:ext cx="4159934" cy="31199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圖片 4" descr="幹部交接-100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36" y="3429000"/>
            <a:ext cx="4930786" cy="32871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內容版面配置區 7" descr="元氣-社團評鑑-幹部合照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0240" y="142852"/>
            <a:ext cx="4213760" cy="316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14" name="群組 13"/>
          <p:cNvGrpSpPr/>
          <p:nvPr/>
        </p:nvGrpSpPr>
        <p:grpSpPr>
          <a:xfrm>
            <a:off x="5072066" y="357166"/>
            <a:ext cx="1500197" cy="571504"/>
            <a:chOff x="2714613" y="3143248"/>
            <a:chExt cx="1500197" cy="571504"/>
          </a:xfrm>
        </p:grpSpPr>
        <p:grpSp>
          <p:nvGrpSpPr>
            <p:cNvPr id="10" name="群組 9"/>
            <p:cNvGrpSpPr/>
            <p:nvPr/>
          </p:nvGrpSpPr>
          <p:grpSpPr>
            <a:xfrm>
              <a:off x="2714613" y="3143248"/>
              <a:ext cx="1500197" cy="571504"/>
              <a:chOff x="-242918" y="1685918"/>
              <a:chExt cx="1637567" cy="1146298"/>
            </a:xfrm>
            <a:solidFill>
              <a:srgbClr val="FFFF00"/>
            </a:solidFill>
          </p:grpSpPr>
          <p:sp>
            <p:nvSpPr>
              <p:cNvPr id="11" name="＞形箭號 10"/>
              <p:cNvSpPr/>
              <p:nvPr/>
            </p:nvSpPr>
            <p:spPr>
              <a:xfrm>
                <a:off x="-242918" y="1685919"/>
                <a:ext cx="1637567" cy="1146297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＞形箭號 4"/>
              <p:cNvSpPr/>
              <p:nvPr/>
            </p:nvSpPr>
            <p:spPr>
              <a:xfrm rot="-5400000">
                <a:off x="2718" y="2013432"/>
                <a:ext cx="1146297" cy="4912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8415" tIns="18415" rIns="18415" bIns="18415" numCol="1" spcCol="1270" anchor="ctr" anchorCtr="0">
                <a:noAutofit/>
              </a:bodyPr>
              <a:lstStyle/>
              <a:p>
                <a:pPr lvl="0" algn="ctr" defTabSz="1289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TW" altLang="en-US" sz="2900" kern="1200"/>
              </a:p>
            </p:txBody>
          </p:sp>
        </p:grpSp>
        <p:sp>
          <p:nvSpPr>
            <p:cNvPr id="13" name="文字方塊 12"/>
            <p:cNvSpPr txBox="1"/>
            <p:nvPr/>
          </p:nvSpPr>
          <p:spPr>
            <a:xfrm>
              <a:off x="3000364" y="3214686"/>
              <a:ext cx="85725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7030A0"/>
                  </a:solidFill>
                  <a:latin typeface="標楷體" pitchFamily="65" charset="-120"/>
                  <a:ea typeface="標楷體" pitchFamily="65" charset="-120"/>
                </a:rPr>
                <a:t>社評</a:t>
              </a:r>
              <a:endParaRPr lang="zh-TW" altLang="en-US" sz="24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214282" y="1785926"/>
            <a:ext cx="1500197" cy="571504"/>
            <a:chOff x="2714613" y="3143248"/>
            <a:chExt cx="1500197" cy="571504"/>
          </a:xfrm>
        </p:grpSpPr>
        <p:grpSp>
          <p:nvGrpSpPr>
            <p:cNvPr id="16" name="群組 9"/>
            <p:cNvGrpSpPr/>
            <p:nvPr/>
          </p:nvGrpSpPr>
          <p:grpSpPr>
            <a:xfrm>
              <a:off x="2714613" y="3143248"/>
              <a:ext cx="1500197" cy="571504"/>
              <a:chOff x="-242918" y="1685918"/>
              <a:chExt cx="1637567" cy="1146298"/>
            </a:xfrm>
            <a:solidFill>
              <a:srgbClr val="FFFF00"/>
            </a:solidFill>
          </p:grpSpPr>
          <p:sp>
            <p:nvSpPr>
              <p:cNvPr id="18" name="＞形箭號 17"/>
              <p:cNvSpPr/>
              <p:nvPr/>
            </p:nvSpPr>
            <p:spPr>
              <a:xfrm>
                <a:off x="-242918" y="1685918"/>
                <a:ext cx="1637567" cy="1146298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＞形箭號 4"/>
              <p:cNvSpPr/>
              <p:nvPr/>
            </p:nvSpPr>
            <p:spPr>
              <a:xfrm rot="-5400000">
                <a:off x="2718" y="2013432"/>
                <a:ext cx="1146297" cy="4912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8415" tIns="18415" rIns="18415" bIns="18415" numCol="1" spcCol="1270" anchor="ctr" anchorCtr="0">
                <a:noAutofit/>
              </a:bodyPr>
              <a:lstStyle/>
              <a:p>
                <a:pPr lvl="0" algn="ctr" defTabSz="1289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TW" altLang="en-US" sz="2900" kern="1200"/>
              </a:p>
            </p:txBody>
          </p:sp>
        </p:grpSp>
        <p:sp>
          <p:nvSpPr>
            <p:cNvPr id="17" name="文字方塊 16"/>
            <p:cNvSpPr txBox="1"/>
            <p:nvPr/>
          </p:nvSpPr>
          <p:spPr>
            <a:xfrm>
              <a:off x="3000364" y="3214686"/>
              <a:ext cx="85725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7030A0"/>
                  </a:solidFill>
                  <a:latin typeface="標楷體" pitchFamily="65" charset="-120"/>
                  <a:ea typeface="標楷體" pitchFamily="65" charset="-120"/>
                </a:rPr>
                <a:t>接棒</a:t>
              </a:r>
              <a:endParaRPr lang="zh-TW" altLang="en-US" sz="24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2714612" y="3571876"/>
            <a:ext cx="1500197" cy="571504"/>
            <a:chOff x="2714613" y="3143248"/>
            <a:chExt cx="1500197" cy="571504"/>
          </a:xfrm>
        </p:grpSpPr>
        <p:grpSp>
          <p:nvGrpSpPr>
            <p:cNvPr id="21" name="群組 9"/>
            <p:cNvGrpSpPr/>
            <p:nvPr/>
          </p:nvGrpSpPr>
          <p:grpSpPr>
            <a:xfrm>
              <a:off x="2714613" y="3143248"/>
              <a:ext cx="1500197" cy="571504"/>
              <a:chOff x="-242918" y="1685918"/>
              <a:chExt cx="1637567" cy="1146298"/>
            </a:xfrm>
            <a:solidFill>
              <a:srgbClr val="FFFF00"/>
            </a:solidFill>
          </p:grpSpPr>
          <p:sp>
            <p:nvSpPr>
              <p:cNvPr id="23" name="＞形箭號 22"/>
              <p:cNvSpPr/>
              <p:nvPr/>
            </p:nvSpPr>
            <p:spPr>
              <a:xfrm>
                <a:off x="-242918" y="1685919"/>
                <a:ext cx="1637567" cy="1146297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＞形箭號 4"/>
              <p:cNvSpPr/>
              <p:nvPr/>
            </p:nvSpPr>
            <p:spPr>
              <a:xfrm rot="-5400000">
                <a:off x="2718" y="2013432"/>
                <a:ext cx="1146297" cy="4912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8415" tIns="18415" rIns="18415" bIns="18415" numCol="1" spcCol="1270" anchor="ctr" anchorCtr="0">
                <a:noAutofit/>
              </a:bodyPr>
              <a:lstStyle/>
              <a:p>
                <a:pPr lvl="0" algn="ctr" defTabSz="1289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TW" altLang="en-US" sz="2900" kern="1200"/>
              </a:p>
            </p:txBody>
          </p:sp>
        </p:grpSp>
        <p:sp>
          <p:nvSpPr>
            <p:cNvPr id="22" name="文字方塊 21"/>
            <p:cNvSpPr txBox="1"/>
            <p:nvPr/>
          </p:nvSpPr>
          <p:spPr>
            <a:xfrm>
              <a:off x="3000364" y="3214686"/>
              <a:ext cx="85725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7030A0"/>
                  </a:solidFill>
                  <a:latin typeface="標楷體" pitchFamily="65" charset="-120"/>
                  <a:ea typeface="標楷體" pitchFamily="65" charset="-120"/>
                </a:rPr>
                <a:t>交接</a:t>
              </a:r>
              <a:endParaRPr lang="zh-TW" altLang="en-US" sz="24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251520" y="5373216"/>
            <a:ext cx="3610744" cy="1066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老屁股排球隊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pic>
        <p:nvPicPr>
          <p:cNvPr id="5" name="內容版面配置區 3" descr="IMG_10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3779912" cy="50398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6" name="群組 5"/>
          <p:cNvGrpSpPr/>
          <p:nvPr/>
        </p:nvGrpSpPr>
        <p:grpSpPr>
          <a:xfrm>
            <a:off x="4139952" y="84897"/>
            <a:ext cx="4752528" cy="6548459"/>
            <a:chOff x="4139952" y="84897"/>
            <a:chExt cx="4752528" cy="6548459"/>
          </a:xfrm>
        </p:grpSpPr>
        <p:pic>
          <p:nvPicPr>
            <p:cNvPr id="7" name="圖片 6" descr="IMG_110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39952" y="3068960"/>
              <a:ext cx="4752528" cy="3564396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8" name="Picture 2" descr="http://ts4.mm.bing.net/th?id=I.4943280522527943&amp;pid=15.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85214">
              <a:off x="5304969" y="84897"/>
              <a:ext cx="3240360" cy="324036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"/>
    </mc:Choice>
    <mc:Fallback xmlns="">
      <p:transition spd="slow" advClick="0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271462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一企吃喝玩樂去</a:t>
            </a:r>
            <a:r>
              <a:rPr lang="en-US" altLang="zh-TW" sz="60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sz="6000" b="1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757214" cy="114288"/>
          </a:xfrm>
        </p:spPr>
        <p:txBody>
          <a:bodyPr>
            <a:normAutofit fontScale="25000" lnSpcReduction="20000"/>
          </a:bodyPr>
          <a:lstStyle/>
          <a:p>
            <a:endParaRPr lang="zh-TW" altLang="en-US" dirty="0"/>
          </a:p>
        </p:txBody>
      </p:sp>
      <p:pic>
        <p:nvPicPr>
          <p:cNvPr id="8194" name="Picture 2" descr="http://ts3.mm.bing.net/th?id=H.4614586740572882&amp;pid=15.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36378">
            <a:off x="3998892" y="4565786"/>
            <a:ext cx="1972184" cy="1972184"/>
          </a:xfrm>
          <a:prstGeom prst="rect">
            <a:avLst/>
          </a:prstGeom>
          <a:noFill/>
        </p:spPr>
      </p:pic>
      <p:pic>
        <p:nvPicPr>
          <p:cNvPr id="8196" name="Picture 4" descr="http://ts3.mm.bing.net/th?id=H.4948030790567686&amp;pid=15.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161194">
            <a:off x="6477666" y="4088722"/>
            <a:ext cx="2231032" cy="2231032"/>
          </a:xfrm>
          <a:prstGeom prst="rect">
            <a:avLst/>
          </a:prstGeom>
          <a:noFill/>
        </p:spPr>
      </p:pic>
      <p:pic>
        <p:nvPicPr>
          <p:cNvPr id="8198" name="Picture 6" descr="http://ts4.mm.bing.net/th?id=H.4794605992607991&amp;pid=15.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9712" y="4786322"/>
            <a:ext cx="1683177" cy="1638292"/>
          </a:xfrm>
          <a:prstGeom prst="rect">
            <a:avLst/>
          </a:prstGeom>
          <a:noFill/>
        </p:spPr>
      </p:pic>
      <p:pic>
        <p:nvPicPr>
          <p:cNvPr id="8200" name="Picture 8" descr="http://ts3.mm.bing.net/th?id=H.4913499218182858&amp;pid=15.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215911">
            <a:off x="253874" y="5065669"/>
            <a:ext cx="1399124" cy="1399124"/>
          </a:xfrm>
          <a:prstGeom prst="rect">
            <a:avLst/>
          </a:prstGeom>
          <a:noFill/>
        </p:spPr>
      </p:pic>
      <p:pic>
        <p:nvPicPr>
          <p:cNvPr id="10" name="Picture 3" descr="企宇非凡logo-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18816" y="-1"/>
            <a:ext cx="1415618" cy="149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>
    <p:wipe dir="r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271462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導師介紹</a:t>
            </a:r>
            <a:endParaRPr lang="zh-TW" altLang="en-US" sz="6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614338" cy="185726"/>
          </a:xfrm>
        </p:spPr>
        <p:txBody>
          <a:bodyPr>
            <a:normAutofit fontScale="25000" lnSpcReduction="20000"/>
          </a:bodyPr>
          <a:lstStyle/>
          <a:p>
            <a:endParaRPr lang="zh-TW" altLang="en-US" dirty="0"/>
          </a:p>
        </p:txBody>
      </p:sp>
      <p:pic>
        <p:nvPicPr>
          <p:cNvPr id="6" name="Picture 3" descr="企宇非凡logo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8816" y="-1"/>
            <a:ext cx="1415618" cy="149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內容版面配置區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1"/>
            <a:ext cx="3112843" cy="3112843"/>
          </a:xfrm>
          <a:prstGeom prst="rect">
            <a:avLst/>
          </a:prstGeom>
        </p:spPr>
      </p:pic>
    </p:spTree>
  </p:cSld>
  <p:clrMapOvr>
    <a:masterClrMapping/>
  </p:clrMapOvr>
  <p:transition advClick="0" advTm="2000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 descr="1234家聚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3500438"/>
            <a:ext cx="4313452" cy="32350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圖片 4" descr="1234家聚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3784864"/>
            <a:ext cx="4454563" cy="29559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內容版面配置區 3" descr="小白學妹-家聚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3174" y="214290"/>
            <a:ext cx="3857652" cy="3512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4038" name="Picture 6" descr="http://ts3.mm.bing.net/th?id=H.4547692619432554&amp;pid=15.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4" y="214290"/>
            <a:ext cx="2133600" cy="2857500"/>
          </a:xfrm>
          <a:prstGeom prst="rect">
            <a:avLst/>
          </a:prstGeom>
          <a:noFill/>
        </p:spPr>
      </p:pic>
      <p:sp>
        <p:nvSpPr>
          <p:cNvPr id="10" name="文字方塊 9"/>
          <p:cNvSpPr txBox="1"/>
          <p:nvPr/>
        </p:nvSpPr>
        <p:spPr>
          <a:xfrm>
            <a:off x="7072330" y="1071546"/>
            <a:ext cx="1015663" cy="207170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54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家聚</a:t>
            </a:r>
            <a:endParaRPr lang="zh-TW" altLang="en-US" sz="5400" b="1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1" name="圖片 20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3571876"/>
            <a:ext cx="4518244" cy="30003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內容版面配置區 3" descr="IMG_06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536157"/>
            <a:ext cx="4138811" cy="31041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5" name="內容版面配置區 3" descr="sunny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142852"/>
            <a:ext cx="4291568" cy="32186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7" name="內容版面配置區 3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172" name="Picture 4" descr="http://ts4.mm.bing.net/th?id=H.4714758237192975&amp;pid=15.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163"/>
          <a:stretch>
            <a:fillRect/>
          </a:stretch>
        </p:blipFill>
        <p:spPr bwMode="auto">
          <a:xfrm>
            <a:off x="4333878" y="500042"/>
            <a:ext cx="4643438" cy="278608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小麥玩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6034"/>
            <a:ext cx="4071966" cy="4071966"/>
          </a:xfrm>
          <a:prstGeom prst="rect">
            <a:avLst/>
          </a:prstGeom>
        </p:spPr>
      </p:pic>
      <p:pic>
        <p:nvPicPr>
          <p:cNvPr id="5" name="圖片 4" descr="sunny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290"/>
            <a:ext cx="3428991" cy="2571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內容版面配置區 3" descr="IMGP47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0"/>
            <a:ext cx="3559906" cy="2669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43675" y="0"/>
            <a:ext cx="2600325" cy="3419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 descr="倩-吃飯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71934" y="2857496"/>
            <a:ext cx="2986091" cy="4000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內容版面配置區 3" descr="元氣-出去玩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314" y="0"/>
            <a:ext cx="5000628" cy="3750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 descr="小茶-台南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72066" y="714356"/>
            <a:ext cx="4071934" cy="5429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 descr="sunny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4314" y="3214686"/>
            <a:ext cx="4857752" cy="3643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圖片 15" descr="sunny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86314" y="0"/>
            <a:ext cx="4083918" cy="5445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圖片 16" descr="曉燕 (2)玩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720" y="0"/>
            <a:ext cx="3929072" cy="5238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圖片 17" descr="楠梓家烤肉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428860" y="3482555"/>
            <a:ext cx="4500594" cy="3375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500"/>
                            </p:stCondLst>
                            <p:childTnLst>
                              <p:par>
                                <p:cTn id="6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60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271462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企專題</a:t>
            </a:r>
            <a:r>
              <a:rPr lang="en-US" altLang="zh-TW" sz="6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sz="6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757214" cy="114288"/>
          </a:xfrm>
        </p:spPr>
        <p:txBody>
          <a:bodyPr>
            <a:normAutofit fontScale="25000" lnSpcReduction="20000"/>
          </a:bodyPr>
          <a:lstStyle/>
          <a:p>
            <a:endParaRPr lang="zh-TW" altLang="en-US" dirty="0"/>
          </a:p>
        </p:txBody>
      </p:sp>
      <p:pic>
        <p:nvPicPr>
          <p:cNvPr id="7" name="Picture 3" descr="企宇非凡logo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8816" y="-1"/>
            <a:ext cx="1415618" cy="149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ts4.mm.bing.net/th?id=H.4793875847710491&amp;pid=15.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59" y="3741493"/>
            <a:ext cx="24669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714348" y="357166"/>
            <a:ext cx="3357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7030A0"/>
                </a:solidFill>
              </a:rPr>
              <a:t>這一年，</a:t>
            </a:r>
            <a:endParaRPr lang="zh-TW" altLang="en-US" sz="6000" b="1" dirty="0">
              <a:solidFill>
                <a:srgbClr val="7030A0"/>
              </a:solidFill>
            </a:endParaRPr>
          </a:p>
        </p:txBody>
      </p:sp>
      <p:pic>
        <p:nvPicPr>
          <p:cNvPr id="1030" name="Picture 6" descr="http://ts2.mm.bing.net/th?id=H.4730894452786269&amp;pid=15.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714488"/>
            <a:ext cx="2032287" cy="1571636"/>
          </a:xfrm>
          <a:prstGeom prst="rect">
            <a:avLst/>
          </a:prstGeom>
          <a:noFill/>
        </p:spPr>
      </p:pic>
      <p:pic>
        <p:nvPicPr>
          <p:cNvPr id="1034" name="Picture 10" descr="http://ts2.mm.bing.net/th?id=H.4625624800428993&amp;pid=15.1"/>
          <p:cNvPicPr>
            <a:picLocks noChangeAspect="1" noChangeArrowheads="1"/>
          </p:cNvPicPr>
          <p:nvPr/>
        </p:nvPicPr>
        <p:blipFill>
          <a:blip r:embed="rId3"/>
          <a:srcRect t="5042"/>
          <a:stretch>
            <a:fillRect/>
          </a:stretch>
        </p:blipFill>
        <p:spPr bwMode="auto">
          <a:xfrm>
            <a:off x="3357554" y="1807029"/>
            <a:ext cx="2449304" cy="1550533"/>
          </a:xfrm>
          <a:prstGeom prst="rect">
            <a:avLst/>
          </a:prstGeom>
          <a:noFill/>
        </p:spPr>
      </p:pic>
      <p:pic>
        <p:nvPicPr>
          <p:cNvPr id="1044" name="Picture 20" descr="http://ts2.mm.bing.net/th?id=H.4873264009381201&amp;pid=15.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3714752"/>
            <a:ext cx="1809763" cy="1357322"/>
          </a:xfrm>
          <a:prstGeom prst="rect">
            <a:avLst/>
          </a:prstGeom>
          <a:noFill/>
        </p:spPr>
      </p:pic>
      <p:pic>
        <p:nvPicPr>
          <p:cNvPr id="1046" name="Picture 22" descr="http://ts2.mm.bing.net/th?id=H.4816304145891349&amp;pid=15.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4857760"/>
            <a:ext cx="1843853" cy="1819269"/>
          </a:xfrm>
          <a:prstGeom prst="rect">
            <a:avLst/>
          </a:prstGeom>
          <a:noFill/>
        </p:spPr>
      </p:pic>
      <p:pic>
        <p:nvPicPr>
          <p:cNvPr id="1048" name="Picture 24" descr="http://ts4.mm.bing.net/th?id=H.4840819825378063&amp;pid=15.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5072074"/>
            <a:ext cx="1466850" cy="1600200"/>
          </a:xfrm>
          <a:prstGeom prst="rect">
            <a:avLst/>
          </a:prstGeom>
          <a:noFill/>
        </p:spPr>
      </p:pic>
      <p:pic>
        <p:nvPicPr>
          <p:cNvPr id="1050" name="Picture 26" descr="http://ts2.mm.bing.net/th?id=H.5014503978764653&amp;pid=15.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43570" y="3357562"/>
            <a:ext cx="1500198" cy="1530814"/>
          </a:xfrm>
          <a:prstGeom prst="rect">
            <a:avLst/>
          </a:prstGeom>
          <a:noFill/>
        </p:spPr>
      </p:pic>
      <p:pic>
        <p:nvPicPr>
          <p:cNvPr id="1052" name="Picture 28" descr="http://ts2.mm.bing.net/th?id=H.4894103190635609&amp;pid=15.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29454" y="4714884"/>
            <a:ext cx="1785950" cy="1785950"/>
          </a:xfrm>
          <a:prstGeom prst="rect">
            <a:avLst/>
          </a:prstGeom>
          <a:noFill/>
        </p:spPr>
      </p:pic>
      <p:sp>
        <p:nvSpPr>
          <p:cNvPr id="23" name="文字方塊 22"/>
          <p:cNvSpPr txBox="1"/>
          <p:nvPr/>
        </p:nvSpPr>
        <p:spPr>
          <a:xfrm>
            <a:off x="6000760" y="1571612"/>
            <a:ext cx="2643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00B050"/>
                </a:solidFill>
              </a:rPr>
              <a:t>然後</a:t>
            </a:r>
            <a:r>
              <a:rPr lang="en-US" altLang="zh-TW" sz="6000" b="1" dirty="0" smtClean="0">
                <a:solidFill>
                  <a:srgbClr val="00B050"/>
                </a:solidFill>
              </a:rPr>
              <a:t>...</a:t>
            </a:r>
            <a:endParaRPr lang="zh-TW" altLang="en-US" sz="6000" b="1" dirty="0">
              <a:solidFill>
                <a:srgbClr val="00B050"/>
              </a:solidFill>
            </a:endParaRPr>
          </a:p>
        </p:txBody>
      </p:sp>
      <p:pic>
        <p:nvPicPr>
          <p:cNvPr id="24" name="圖片 23" descr="DSC0692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37727">
            <a:off x="4677002" y="142964"/>
            <a:ext cx="4248272" cy="318620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圖片 24" descr="DSC0424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532277">
            <a:off x="4535324" y="3390002"/>
            <a:ext cx="4381499" cy="3286124"/>
          </a:xfrm>
          <a:prstGeom prst="rect">
            <a:avLst/>
          </a:prstGeom>
          <a:ln w="190500" cap="sq">
            <a:solidFill>
              <a:schemeClr val="bg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6" name="圖片 25" descr="DSC0406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1424274">
            <a:off x="219628" y="246812"/>
            <a:ext cx="4148845" cy="3111634"/>
          </a:xfrm>
          <a:prstGeom prst="rect">
            <a:avLst/>
          </a:prstGeom>
          <a:ln w="190500" cap="sq">
            <a:solidFill>
              <a:schemeClr val="bg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7" name="圖片 26" descr="DSC04205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1300068">
            <a:off x="175719" y="3396309"/>
            <a:ext cx="4501305" cy="3375979"/>
          </a:xfrm>
          <a:prstGeom prst="rect">
            <a:avLst/>
          </a:prstGeom>
          <a:ln w="190500" cap="sq">
            <a:solidFill>
              <a:schemeClr val="bg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8" name="圖片 27" descr="DSC04251.JPG"/>
          <p:cNvPicPr>
            <a:picLocks noChangeAspect="1"/>
          </p:cNvPicPr>
          <p:nvPr/>
        </p:nvPicPr>
        <p:blipFill>
          <a:blip r:embed="rId13" cstate="print"/>
          <a:srcRect r="8979"/>
          <a:stretch>
            <a:fillRect/>
          </a:stretch>
        </p:blipFill>
        <p:spPr>
          <a:xfrm rot="21192608">
            <a:off x="142844" y="142852"/>
            <a:ext cx="3500462" cy="288434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9" name="圖片 28" descr="DSC04252.JPG"/>
          <p:cNvPicPr>
            <a:picLocks noChangeAspect="1"/>
          </p:cNvPicPr>
          <p:nvPr/>
        </p:nvPicPr>
        <p:blipFill>
          <a:blip r:embed="rId14" cstate="print"/>
          <a:srcRect r="8924" b="870"/>
          <a:stretch>
            <a:fillRect/>
          </a:stretch>
        </p:blipFill>
        <p:spPr>
          <a:xfrm rot="364509">
            <a:off x="5572132" y="3915944"/>
            <a:ext cx="3429024" cy="279920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" name="內容版面配置區 3" descr="DSC04250.JPG"/>
          <p:cNvPicPr>
            <a:picLocks noGrp="1" noChangeAspect="1"/>
          </p:cNvPicPr>
          <p:nvPr>
            <p:ph idx="1"/>
          </p:nvPr>
        </p:nvPicPr>
        <p:blipFill>
          <a:blip r:embed="rId15" cstate="print"/>
          <a:srcRect l="4547" t="2273" r="11931" b="15909"/>
          <a:stretch>
            <a:fillRect/>
          </a:stretch>
        </p:blipFill>
        <p:spPr>
          <a:xfrm rot="21295816">
            <a:off x="147346" y="3972471"/>
            <a:ext cx="3643306" cy="267673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1" name="圖片 30" descr="DSC04253.JPG"/>
          <p:cNvPicPr>
            <a:picLocks noChangeAspect="1"/>
          </p:cNvPicPr>
          <p:nvPr/>
        </p:nvPicPr>
        <p:blipFill>
          <a:blip r:embed="rId16" cstate="print"/>
          <a:srcRect l="5073" r="5310" b="3055"/>
          <a:stretch>
            <a:fillRect/>
          </a:stretch>
        </p:blipFill>
        <p:spPr>
          <a:xfrm>
            <a:off x="2714613" y="1857364"/>
            <a:ext cx="3434008" cy="27860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2" name="內容版面配置區 3" descr="DSC04261.JPG"/>
          <p:cNvPicPr>
            <a:picLocks noChangeAspect="1"/>
          </p:cNvPicPr>
          <p:nvPr/>
        </p:nvPicPr>
        <p:blipFill>
          <a:blip r:embed="rId17" cstate="print"/>
          <a:srcRect t="1541" r="5646"/>
          <a:stretch>
            <a:fillRect/>
          </a:stretch>
        </p:blipFill>
        <p:spPr>
          <a:xfrm rot="377080">
            <a:off x="5480322" y="184561"/>
            <a:ext cx="3523338" cy="27574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3" name="圖片 32" descr="DSC06909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271511">
            <a:off x="4624015" y="575919"/>
            <a:ext cx="4404637" cy="3303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圖片 33" descr="DSC06918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14282" y="357166"/>
            <a:ext cx="4708640" cy="3531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5" name="圖片 34" descr="IMG_1071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42844" y="3643314"/>
            <a:ext cx="4633549" cy="2847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6" name="圖片 35" descr="IMG_1046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 rot="295607">
            <a:off x="3989842" y="2867812"/>
            <a:ext cx="4807270" cy="36054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內容版面配置區 3" descr="!其尉-專題發表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444472" y="1107265"/>
            <a:ext cx="8255057" cy="4643470"/>
          </a:xfrm>
          <a:prstGeom prst="rect">
            <a:avLst/>
          </a:prstGeom>
          <a:ln w="190500" cap="sq">
            <a:solidFill>
              <a:schemeClr val="bg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000"/>
    </mc:Choice>
    <mc:Fallback xmlns="">
      <p:transition spd="slow" advClick="0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9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000"/>
                            </p:stCondLst>
                            <p:childTnLst>
                              <p:par>
                                <p:cTn id="9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3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9500"/>
                            </p:stCondLst>
                            <p:childTnLst>
                              <p:par>
                                <p:cTn id="1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50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5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2000"/>
                            </p:stCondLst>
                            <p:childTnLst>
                              <p:par>
                                <p:cTn id="1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67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77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decel="100000"/>
                                        <p:tgtEl>
                                          <p:spTgt spid="3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2" dur="77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4" dur="77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3" grpId="0"/>
      <p:bldP spid="2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271462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企畢業囉</a:t>
            </a:r>
            <a:r>
              <a:rPr lang="en-US" altLang="zh-TW" sz="6000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sz="6000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757214" cy="114288"/>
          </a:xfrm>
        </p:spPr>
        <p:txBody>
          <a:bodyPr>
            <a:normAutofit fontScale="25000" lnSpcReduction="20000"/>
          </a:bodyPr>
          <a:lstStyle/>
          <a:p>
            <a:endParaRPr lang="zh-TW" altLang="en-US" dirty="0"/>
          </a:p>
        </p:txBody>
      </p:sp>
      <p:pic>
        <p:nvPicPr>
          <p:cNvPr id="5122" name="Picture 2" descr="http://ts2.mm.bing.net/th?id=H.4854623864097085&amp;pid=15.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3570" y="3786190"/>
            <a:ext cx="2857500" cy="2857500"/>
          </a:xfrm>
          <a:prstGeom prst="rect">
            <a:avLst/>
          </a:prstGeom>
          <a:noFill/>
        </p:spPr>
      </p:pic>
      <p:pic>
        <p:nvPicPr>
          <p:cNvPr id="5124" name="Picture 4" descr="http://ts3.mm.bing.net/th?id=H.4969149103606286&amp;pid=15.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428604"/>
            <a:ext cx="2857500" cy="2505076"/>
          </a:xfrm>
          <a:prstGeom prst="rect">
            <a:avLst/>
          </a:prstGeom>
          <a:noFill/>
        </p:spPr>
      </p:pic>
      <p:pic>
        <p:nvPicPr>
          <p:cNvPr id="8" name="Picture 3" descr="企宇非凡logo-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18816" y="-1"/>
            <a:ext cx="1415618" cy="149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小麥-畢業照ne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500042"/>
            <a:ext cx="4139952" cy="5519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 descr="IMG_1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57166"/>
            <a:ext cx="4176464" cy="3132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 descr="米奇畢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428604"/>
            <a:ext cx="4286250" cy="56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 descr="IMG_11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81498" y="3286124"/>
            <a:ext cx="4762501" cy="35718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9" name="內容版面配置區 3" descr="慈慈-畢業照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7686" y="285728"/>
            <a:ext cx="4427984" cy="31535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 descr="IMG_114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" y="3357562"/>
            <a:ext cx="4667250" cy="3500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 descr="綺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844" y="714356"/>
            <a:ext cx="4375542" cy="58340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群組 12"/>
          <p:cNvGrpSpPr/>
          <p:nvPr/>
        </p:nvGrpSpPr>
        <p:grpSpPr>
          <a:xfrm>
            <a:off x="4714876" y="865507"/>
            <a:ext cx="4245268" cy="5349575"/>
            <a:chOff x="4714876" y="865507"/>
            <a:chExt cx="4245268" cy="5349575"/>
          </a:xfrm>
        </p:grpSpPr>
        <p:pic>
          <p:nvPicPr>
            <p:cNvPr id="11" name="圖片 10" descr="IMG_1138.JPG"/>
            <p:cNvPicPr>
              <a:picLocks noChangeAspect="1"/>
            </p:cNvPicPr>
            <p:nvPr/>
          </p:nvPicPr>
          <p:blipFill>
            <a:blip r:embed="rId9" cstate="print"/>
            <a:srcRect b="24691"/>
            <a:stretch>
              <a:fillRect/>
            </a:stretch>
          </p:blipFill>
          <p:spPr>
            <a:xfrm>
              <a:off x="4714876" y="1857364"/>
              <a:ext cx="4245268" cy="4357718"/>
            </a:xfrm>
            <a:prstGeom prst="snip2DiagRect">
              <a:avLst>
                <a:gd name="adj1" fmla="val 14616"/>
                <a:gd name="adj2" fmla="val 0"/>
              </a:avLst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098" name="Picture 2" descr="http://ts2.mm.bing.net/th?id=H.4738208752141309&amp;pid=15.1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331930">
              <a:off x="6967502" y="865507"/>
              <a:ext cx="1767588" cy="23567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500"/>
                            </p:stCondLst>
                            <p:childTnLst>
                              <p:par>
                                <p:cTn id="31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4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428596" y="27146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繼續看下企</a:t>
            </a:r>
            <a:r>
              <a:rPr kumimoji="0" lang="en-US" altLang="zh-TW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…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pic>
        <p:nvPicPr>
          <p:cNvPr id="7" name="Picture 3" descr="企宇非凡logo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18816" y="-1"/>
            <a:ext cx="1415618" cy="149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" name="內容版面配置區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1"/>
            <a:ext cx="3112843" cy="31128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Picture 2" descr="ima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643050"/>
            <a:ext cx="3394472" cy="45259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矩形 6"/>
          <p:cNvSpPr/>
          <p:nvPr/>
        </p:nvSpPr>
        <p:spPr>
          <a:xfrm>
            <a:off x="34290" y="3153808"/>
            <a:ext cx="540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朱培宏老師</a:t>
            </a:r>
            <a:endParaRPr lang="en-US" altLang="zh-TW" sz="3600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80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循循善誘，有教無類，亦師亦友</a:t>
            </a:r>
            <a:endParaRPr lang="zh-TW" altLang="en-US" sz="2800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Picture 2" descr="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1334" y="1786351"/>
            <a:ext cx="3396777" cy="45259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矩形 9"/>
          <p:cNvSpPr/>
          <p:nvPr/>
        </p:nvSpPr>
        <p:spPr>
          <a:xfrm>
            <a:off x="4108921" y="3215111"/>
            <a:ext cx="4217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何睦美老師</a:t>
            </a:r>
            <a:endParaRPr lang="en-US" altLang="zh-TW" sz="3600" dirty="0" smtClean="0">
              <a:solidFill>
                <a:srgbClr val="FF00FF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3600" dirty="0" smtClean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無微不至，好媽媽</a:t>
            </a:r>
          </a:p>
        </p:txBody>
      </p:sp>
      <p:sp>
        <p:nvSpPr>
          <p:cNvPr id="11" name="矩形 10"/>
          <p:cNvSpPr/>
          <p:nvPr/>
        </p:nvSpPr>
        <p:spPr>
          <a:xfrm>
            <a:off x="721376" y="3227484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葉惠忠老師</a:t>
            </a:r>
            <a:endParaRPr lang="en-US" altLang="zh-TW" sz="3600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36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無為而治，良師益友</a:t>
            </a:r>
          </a:p>
        </p:txBody>
      </p:sp>
      <p:pic>
        <p:nvPicPr>
          <p:cNvPr id="12" name="Picture 4" descr="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3864" y="1928802"/>
            <a:ext cx="3615577" cy="4572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企宇非凡logo-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18816" y="-1"/>
            <a:ext cx="1415618" cy="149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271462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 smtClean="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班級特色與優勢</a:t>
            </a:r>
            <a:endParaRPr lang="zh-TW" altLang="en-US" sz="6000" b="1" dirty="0">
              <a:solidFill>
                <a:srgbClr val="FFC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614338" cy="185726"/>
          </a:xfrm>
        </p:spPr>
        <p:txBody>
          <a:bodyPr>
            <a:normAutofit fontScale="25000" lnSpcReduction="20000"/>
          </a:bodyPr>
          <a:lstStyle/>
          <a:p>
            <a:endParaRPr lang="zh-TW" altLang="en-US" dirty="0"/>
          </a:p>
        </p:txBody>
      </p:sp>
      <p:pic>
        <p:nvPicPr>
          <p:cNvPr id="6" name="Picture 3" descr="企宇非凡logo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8816" y="-1"/>
            <a:ext cx="1415618" cy="149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內容版面配置區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1"/>
            <a:ext cx="3112843" cy="3112843"/>
          </a:xfrm>
          <a:prstGeom prst="rect">
            <a:avLst/>
          </a:prstGeom>
        </p:spPr>
      </p:pic>
    </p:spTree>
  </p:cSld>
  <p:clrMapOvr>
    <a:masterClrMapping/>
  </p:clrMapOvr>
  <p:transition advClick="0" advTm="2000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34" name="群組 33"/>
          <p:cNvGrpSpPr/>
          <p:nvPr/>
        </p:nvGrpSpPr>
        <p:grpSpPr>
          <a:xfrm>
            <a:off x="961456" y="651659"/>
            <a:ext cx="3554996" cy="2721793"/>
            <a:chOff x="961456" y="651659"/>
            <a:chExt cx="3554996" cy="2721793"/>
          </a:xfrm>
        </p:grpSpPr>
        <p:grpSp>
          <p:nvGrpSpPr>
            <p:cNvPr id="7" name="群組 6"/>
            <p:cNvGrpSpPr/>
            <p:nvPr/>
          </p:nvGrpSpPr>
          <p:grpSpPr>
            <a:xfrm>
              <a:off x="961456" y="651659"/>
              <a:ext cx="2744013" cy="1777498"/>
              <a:chOff x="518558" y="0"/>
              <a:chExt cx="2744013" cy="1777498"/>
            </a:xfrm>
          </p:grpSpPr>
          <p:sp>
            <p:nvSpPr>
              <p:cNvPr id="20" name="圓角矩形 19"/>
              <p:cNvSpPr/>
              <p:nvPr/>
            </p:nvSpPr>
            <p:spPr>
              <a:xfrm>
                <a:off x="518558" y="0"/>
                <a:ext cx="2744013" cy="1777498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圓角矩形 10"/>
              <p:cNvSpPr/>
              <p:nvPr/>
            </p:nvSpPr>
            <p:spPr>
              <a:xfrm>
                <a:off x="557604" y="39046"/>
                <a:ext cx="1842717" cy="12550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90500" tIns="190500" rIns="190500" bIns="190500" numCol="1" spcCol="1270" anchor="t" anchorCtr="0">
                <a:noAutofit/>
              </a:bodyPr>
              <a:lstStyle/>
              <a:p>
                <a:pPr marL="285750" lvl="1" indent="-285750" algn="l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zh-TW" altLang="en-US" sz="3900" kern="1200" dirty="0"/>
              </a:p>
            </p:txBody>
          </p:sp>
        </p:grpSp>
        <p:grpSp>
          <p:nvGrpSpPr>
            <p:cNvPr id="8" name="群組 7"/>
            <p:cNvGrpSpPr/>
            <p:nvPr/>
          </p:nvGrpSpPr>
          <p:grpSpPr>
            <a:xfrm>
              <a:off x="2111275" y="968275"/>
              <a:ext cx="2405177" cy="2405177"/>
              <a:chOff x="1668377" y="316616"/>
              <a:chExt cx="2405177" cy="2405177"/>
            </a:xfrm>
          </p:grpSpPr>
          <p:sp>
            <p:nvSpPr>
              <p:cNvPr id="18" name="圓形圖 17"/>
              <p:cNvSpPr/>
              <p:nvPr/>
            </p:nvSpPr>
            <p:spPr>
              <a:xfrm>
                <a:off x="1668377" y="316616"/>
                <a:ext cx="2405177" cy="2405177"/>
              </a:xfrm>
              <a:prstGeom prst="pieWedg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圓形圖 12"/>
              <p:cNvSpPr/>
              <p:nvPr/>
            </p:nvSpPr>
            <p:spPr>
              <a:xfrm>
                <a:off x="2372839" y="1021074"/>
                <a:ext cx="1700715" cy="170071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99136" tIns="199136" rIns="199136" bIns="199136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2800" b="1" kern="1200" dirty="0" smtClean="0">
                    <a:latin typeface="標楷體" pitchFamily="65" charset="-120"/>
                    <a:ea typeface="標楷體" pitchFamily="65" charset="-120"/>
                  </a:rPr>
                  <a:t>上課時</a:t>
                </a:r>
                <a:endParaRPr lang="zh-TW" altLang="en-US" sz="2800" b="1" kern="1200" dirty="0"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  <p:sp>
          <p:nvSpPr>
            <p:cNvPr id="28" name="文字方塊 27"/>
            <p:cNvSpPr txBox="1"/>
            <p:nvPr/>
          </p:nvSpPr>
          <p:spPr>
            <a:xfrm>
              <a:off x="1285852" y="857232"/>
              <a:ext cx="157163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b="1" dirty="0" smtClean="0">
                  <a:solidFill>
                    <a:srgbClr val="00B0F0"/>
                  </a:solidFill>
                  <a:latin typeface="標楷體" pitchFamily="65" charset="-120"/>
                  <a:ea typeface="標楷體" pitchFamily="65" charset="-120"/>
                </a:rPr>
                <a:t>和樂融融</a:t>
              </a:r>
              <a:endParaRPr lang="zh-TW" altLang="en-US" sz="4000" b="1" dirty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4627546" y="651659"/>
            <a:ext cx="3554997" cy="2721793"/>
            <a:chOff x="4627546" y="651659"/>
            <a:chExt cx="3554997" cy="2721793"/>
          </a:xfrm>
        </p:grpSpPr>
        <p:grpSp>
          <p:nvGrpSpPr>
            <p:cNvPr id="6" name="群組 5"/>
            <p:cNvGrpSpPr/>
            <p:nvPr/>
          </p:nvGrpSpPr>
          <p:grpSpPr>
            <a:xfrm>
              <a:off x="5438530" y="651659"/>
              <a:ext cx="2744013" cy="1777498"/>
              <a:chOff x="4995632" y="0"/>
              <a:chExt cx="2744013" cy="1777498"/>
            </a:xfrm>
          </p:grpSpPr>
          <p:sp>
            <p:nvSpPr>
              <p:cNvPr id="22" name="圓角矩形 21"/>
              <p:cNvSpPr/>
              <p:nvPr/>
            </p:nvSpPr>
            <p:spPr>
              <a:xfrm>
                <a:off x="4995632" y="0"/>
                <a:ext cx="2744013" cy="1777498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5">
                  <a:hueOff val="-3311292"/>
                  <a:satOff val="13270"/>
                  <a:lumOff val="2876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3" name="圓角矩形 8"/>
              <p:cNvSpPr/>
              <p:nvPr/>
            </p:nvSpPr>
            <p:spPr>
              <a:xfrm>
                <a:off x="5857882" y="39046"/>
                <a:ext cx="1842717" cy="12550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90500" tIns="190500" rIns="190500" bIns="190500" numCol="1" spcCol="1270" anchor="t" anchorCtr="0">
                <a:noAutofit/>
              </a:bodyPr>
              <a:lstStyle/>
              <a:p>
                <a:pPr marL="285750" lvl="1" indent="-285750" algn="l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zh-TW" altLang="en-US" sz="3900" kern="1200"/>
              </a:p>
            </p:txBody>
          </p:sp>
        </p:grpSp>
        <p:grpSp>
          <p:nvGrpSpPr>
            <p:cNvPr id="9" name="群組 8"/>
            <p:cNvGrpSpPr/>
            <p:nvPr/>
          </p:nvGrpSpPr>
          <p:grpSpPr>
            <a:xfrm>
              <a:off x="4627546" y="968275"/>
              <a:ext cx="2405177" cy="2405177"/>
              <a:chOff x="4184648" y="316616"/>
              <a:chExt cx="2405177" cy="2405177"/>
            </a:xfrm>
          </p:grpSpPr>
          <p:sp>
            <p:nvSpPr>
              <p:cNvPr id="16" name="圓形圖 15"/>
              <p:cNvSpPr/>
              <p:nvPr/>
            </p:nvSpPr>
            <p:spPr>
              <a:xfrm rot="5400000">
                <a:off x="4184648" y="316616"/>
                <a:ext cx="2405177" cy="2405177"/>
              </a:xfrm>
              <a:prstGeom prst="pieWedg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3311292"/>
                  <a:satOff val="13270"/>
                  <a:lumOff val="2876"/>
                  <a:alphaOff val="0"/>
                </a:schemeClr>
              </a:fillRef>
              <a:effectRef idx="0">
                <a:schemeClr val="accent5">
                  <a:hueOff val="-3311292"/>
                  <a:satOff val="13270"/>
                  <a:lumOff val="287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圓形圖 14"/>
              <p:cNvSpPr/>
              <p:nvPr/>
            </p:nvSpPr>
            <p:spPr>
              <a:xfrm>
                <a:off x="4184648" y="1021078"/>
                <a:ext cx="1700719" cy="170071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99136" tIns="199136" rIns="199136" bIns="199136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2800" b="1" kern="1200" dirty="0" smtClean="0">
                    <a:latin typeface="標楷體" pitchFamily="65" charset="-120"/>
                    <a:ea typeface="標楷體" pitchFamily="65" charset="-120"/>
                  </a:rPr>
                  <a:t>下課時</a:t>
                </a:r>
                <a:endParaRPr lang="zh-TW" altLang="en-US" sz="2800" b="1" kern="1200" dirty="0"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  <p:sp>
          <p:nvSpPr>
            <p:cNvPr id="29" name="文字方塊 28"/>
            <p:cNvSpPr txBox="1"/>
            <p:nvPr/>
          </p:nvSpPr>
          <p:spPr>
            <a:xfrm>
              <a:off x="6572264" y="857232"/>
              <a:ext cx="135732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b="1" dirty="0" smtClean="0">
                  <a:solidFill>
                    <a:srgbClr val="00B050"/>
                  </a:solidFill>
                  <a:latin typeface="標楷體" pitchFamily="65" charset="-120"/>
                  <a:ea typeface="標楷體" pitchFamily="65" charset="-120"/>
                </a:rPr>
                <a:t>生龍活虎</a:t>
              </a:r>
              <a:endParaRPr lang="zh-TW" altLang="en-US" sz="40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4627546" y="3484547"/>
            <a:ext cx="3554997" cy="2721794"/>
            <a:chOff x="4627546" y="3484547"/>
            <a:chExt cx="3554997" cy="2721794"/>
          </a:xfrm>
        </p:grpSpPr>
        <p:grpSp>
          <p:nvGrpSpPr>
            <p:cNvPr id="4" name="群組 3"/>
            <p:cNvGrpSpPr/>
            <p:nvPr/>
          </p:nvGrpSpPr>
          <p:grpSpPr>
            <a:xfrm>
              <a:off x="5438530" y="4428843"/>
              <a:ext cx="2744013" cy="1777498"/>
              <a:chOff x="4995632" y="3777184"/>
              <a:chExt cx="2744013" cy="1777498"/>
            </a:xfrm>
          </p:grpSpPr>
          <p:sp>
            <p:nvSpPr>
              <p:cNvPr id="26" name="圓角矩形 25"/>
              <p:cNvSpPr/>
              <p:nvPr/>
            </p:nvSpPr>
            <p:spPr>
              <a:xfrm>
                <a:off x="4995632" y="3777184"/>
                <a:ext cx="2744013" cy="1777498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5">
                  <a:hueOff val="-6622584"/>
                  <a:satOff val="26541"/>
                  <a:lumOff val="5752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7" name="圓角矩形 4"/>
              <p:cNvSpPr/>
              <p:nvPr/>
            </p:nvSpPr>
            <p:spPr>
              <a:xfrm>
                <a:off x="5857882" y="4260605"/>
                <a:ext cx="1842717" cy="12550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90500" tIns="190500" rIns="190500" bIns="190500" numCol="1" spcCol="1270" anchor="t" anchorCtr="0">
                <a:noAutofit/>
              </a:bodyPr>
              <a:lstStyle/>
              <a:p>
                <a:pPr marL="285750" lvl="1" indent="-285750" algn="l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zh-TW" altLang="en-US" sz="3900" kern="1200"/>
              </a:p>
            </p:txBody>
          </p:sp>
        </p:grpSp>
        <p:grpSp>
          <p:nvGrpSpPr>
            <p:cNvPr id="10" name="群組 9"/>
            <p:cNvGrpSpPr/>
            <p:nvPr/>
          </p:nvGrpSpPr>
          <p:grpSpPr>
            <a:xfrm>
              <a:off x="4627546" y="3484547"/>
              <a:ext cx="2405177" cy="2405177"/>
              <a:chOff x="4184648" y="2832888"/>
              <a:chExt cx="2405177" cy="2405177"/>
            </a:xfrm>
          </p:grpSpPr>
          <p:sp>
            <p:nvSpPr>
              <p:cNvPr id="14" name="圓形圖 13"/>
              <p:cNvSpPr/>
              <p:nvPr/>
            </p:nvSpPr>
            <p:spPr>
              <a:xfrm rot="10800000">
                <a:off x="4184648" y="2832888"/>
                <a:ext cx="2405177" cy="2405177"/>
              </a:xfrm>
              <a:prstGeom prst="pieWedg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6622584"/>
                  <a:satOff val="26541"/>
                  <a:lumOff val="5752"/>
                  <a:alphaOff val="0"/>
                </a:schemeClr>
              </a:fillRef>
              <a:effectRef idx="0">
                <a:schemeClr val="accent5">
                  <a:hueOff val="-6622584"/>
                  <a:satOff val="26541"/>
                  <a:lumOff val="5752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圓形圖 16"/>
              <p:cNvSpPr/>
              <p:nvPr/>
            </p:nvSpPr>
            <p:spPr>
              <a:xfrm rot="21600000">
                <a:off x="4184648" y="2832888"/>
                <a:ext cx="1700715" cy="170071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99136" tIns="199136" rIns="199136" bIns="199136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2800" b="1" kern="1200" dirty="0" smtClean="0">
                    <a:latin typeface="標楷體" pitchFamily="65" charset="-120"/>
                    <a:ea typeface="標楷體" pitchFamily="65" charset="-120"/>
                  </a:rPr>
                  <a:t>考試時</a:t>
                </a:r>
              </a:p>
            </p:txBody>
          </p:sp>
        </p:grpSp>
        <p:sp>
          <p:nvSpPr>
            <p:cNvPr id="30" name="文字方塊 29"/>
            <p:cNvSpPr txBox="1"/>
            <p:nvPr/>
          </p:nvSpPr>
          <p:spPr>
            <a:xfrm>
              <a:off x="6643702" y="4714884"/>
              <a:ext cx="135732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b="1" dirty="0" smtClean="0">
                  <a:solidFill>
                    <a:srgbClr val="92D050"/>
                  </a:solidFill>
                  <a:latin typeface="標楷體" pitchFamily="65" charset="-120"/>
                  <a:ea typeface="標楷體" pitchFamily="65" charset="-120"/>
                </a:rPr>
                <a:t>全神貫注</a:t>
              </a:r>
              <a:endParaRPr lang="zh-TW" altLang="en-US" sz="4000" b="1" dirty="0">
                <a:solidFill>
                  <a:srgbClr val="92D05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961456" y="3484547"/>
            <a:ext cx="3554996" cy="2721794"/>
            <a:chOff x="961456" y="3484547"/>
            <a:chExt cx="3554996" cy="2721794"/>
          </a:xfrm>
        </p:grpSpPr>
        <p:grpSp>
          <p:nvGrpSpPr>
            <p:cNvPr id="5" name="群組 4"/>
            <p:cNvGrpSpPr/>
            <p:nvPr/>
          </p:nvGrpSpPr>
          <p:grpSpPr>
            <a:xfrm>
              <a:off x="961456" y="4428843"/>
              <a:ext cx="2744013" cy="1777498"/>
              <a:chOff x="518558" y="3777184"/>
              <a:chExt cx="2744013" cy="1777498"/>
            </a:xfrm>
          </p:grpSpPr>
          <p:sp>
            <p:nvSpPr>
              <p:cNvPr id="24" name="圓角矩形 23"/>
              <p:cNvSpPr/>
              <p:nvPr/>
            </p:nvSpPr>
            <p:spPr>
              <a:xfrm>
                <a:off x="518558" y="3777184"/>
                <a:ext cx="2744013" cy="1777498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5">
                  <a:hueOff val="-9933876"/>
                  <a:satOff val="39811"/>
                  <a:lumOff val="8628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5" name="圓角矩形 6"/>
              <p:cNvSpPr/>
              <p:nvPr/>
            </p:nvSpPr>
            <p:spPr>
              <a:xfrm>
                <a:off x="557604" y="4260605"/>
                <a:ext cx="1842717" cy="12550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90500" tIns="190500" rIns="190500" bIns="190500" numCol="1" spcCol="1270" anchor="t" anchorCtr="0">
                <a:noAutofit/>
              </a:bodyPr>
              <a:lstStyle/>
              <a:p>
                <a:pPr marL="285750" lvl="1" indent="-285750" algn="l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zh-TW" altLang="en-US" sz="3900" kern="1200"/>
              </a:p>
            </p:txBody>
          </p:sp>
        </p:grpSp>
        <p:grpSp>
          <p:nvGrpSpPr>
            <p:cNvPr id="11" name="群組 10"/>
            <p:cNvGrpSpPr/>
            <p:nvPr/>
          </p:nvGrpSpPr>
          <p:grpSpPr>
            <a:xfrm>
              <a:off x="2111275" y="3484547"/>
              <a:ext cx="2405177" cy="2405177"/>
              <a:chOff x="1668377" y="2832888"/>
              <a:chExt cx="2405177" cy="2405177"/>
            </a:xfrm>
          </p:grpSpPr>
          <p:sp>
            <p:nvSpPr>
              <p:cNvPr id="12" name="圓形圖 11"/>
              <p:cNvSpPr/>
              <p:nvPr/>
            </p:nvSpPr>
            <p:spPr>
              <a:xfrm rot="16200000">
                <a:off x="1668377" y="2832888"/>
                <a:ext cx="2405177" cy="2405177"/>
              </a:xfrm>
              <a:prstGeom prst="pieWedg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9933876"/>
                  <a:satOff val="39811"/>
                  <a:lumOff val="8628"/>
                  <a:alphaOff val="0"/>
                </a:schemeClr>
              </a:fillRef>
              <a:effectRef idx="0">
                <a:schemeClr val="accent5">
                  <a:hueOff val="-9933876"/>
                  <a:satOff val="39811"/>
                  <a:lumOff val="862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" name="圓形圖 18"/>
              <p:cNvSpPr/>
              <p:nvPr/>
            </p:nvSpPr>
            <p:spPr>
              <a:xfrm rot="21600000">
                <a:off x="2372835" y="2832888"/>
                <a:ext cx="1700719" cy="170071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99136" tIns="199136" rIns="199136" bIns="199136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2800" b="1" kern="1200" dirty="0" smtClean="0">
                    <a:latin typeface="標楷體" pitchFamily="65" charset="-120"/>
                    <a:ea typeface="標楷體" pitchFamily="65" charset="-120"/>
                  </a:rPr>
                  <a:t>報告時</a:t>
                </a:r>
                <a:endParaRPr lang="zh-TW" altLang="en-US" sz="2800" b="1" kern="1200" dirty="0"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  <p:sp>
          <p:nvSpPr>
            <p:cNvPr id="31" name="文字方塊 30"/>
            <p:cNvSpPr txBox="1"/>
            <p:nvPr/>
          </p:nvSpPr>
          <p:spPr>
            <a:xfrm>
              <a:off x="1214414" y="4714884"/>
              <a:ext cx="135732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b="1" dirty="0" smtClean="0">
                  <a:solidFill>
                    <a:srgbClr val="FFCC66"/>
                  </a:solidFill>
                  <a:latin typeface="標楷體" pitchFamily="65" charset="-120"/>
                  <a:ea typeface="標楷體" pitchFamily="65" charset="-120"/>
                </a:rPr>
                <a:t>自信專業</a:t>
              </a:r>
              <a:endParaRPr lang="zh-TW" altLang="en-US" sz="4000" b="1" dirty="0">
                <a:solidFill>
                  <a:srgbClr val="FFCC66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07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271462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一企上課去</a:t>
            </a:r>
            <a:r>
              <a:rPr lang="en-US" altLang="zh-TW" sz="6000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sz="6000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400024" cy="471478"/>
          </a:xfrm>
        </p:spPr>
        <p:txBody>
          <a:bodyPr>
            <a:normAutofit fontScale="92500" lnSpcReduction="20000"/>
          </a:bodyPr>
          <a:lstStyle/>
          <a:p>
            <a:endParaRPr lang="zh-TW" altLang="en-US" dirty="0"/>
          </a:p>
        </p:txBody>
      </p:sp>
      <p:pic>
        <p:nvPicPr>
          <p:cNvPr id="17410" name="Picture 2" descr="http://ts3.mm.bing.net/th?id=I.4569021446293034&amp;pid=15.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76750"/>
            <a:ext cx="2381250" cy="2381250"/>
          </a:xfrm>
          <a:prstGeom prst="rect">
            <a:avLst/>
          </a:prstGeom>
          <a:noFill/>
        </p:spPr>
      </p:pic>
      <p:pic>
        <p:nvPicPr>
          <p:cNvPr id="8" name="Picture 3" descr="企宇非凡logo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18816" y="-1"/>
            <a:ext cx="1415618" cy="149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群組 31"/>
          <p:cNvGrpSpPr/>
          <p:nvPr/>
        </p:nvGrpSpPr>
        <p:grpSpPr>
          <a:xfrm>
            <a:off x="0" y="1714488"/>
            <a:ext cx="4214810" cy="5143512"/>
            <a:chOff x="0" y="1714488"/>
            <a:chExt cx="4214810" cy="5143512"/>
          </a:xfrm>
        </p:grpSpPr>
        <p:pic>
          <p:nvPicPr>
            <p:cNvPr id="16" name="Picture 2" descr="相片：都沒人來老師火大了&#10;老師說沒來的小心了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000379"/>
              <a:ext cx="4214810" cy="3857621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3" name="向右箭號 22"/>
            <p:cNvSpPr/>
            <p:nvPr/>
          </p:nvSpPr>
          <p:spPr>
            <a:xfrm rot="5400000">
              <a:off x="428596" y="2857496"/>
              <a:ext cx="785818" cy="500066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0" y="1714488"/>
              <a:ext cx="18573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>
                  <a:latin typeface="標楷體" pitchFamily="65" charset="-120"/>
                  <a:ea typeface="標楷體" pitchFamily="65" charset="-120"/>
                </a:rPr>
                <a:t>鶯娟老師讓我們從個案中學習如何看報表</a:t>
              </a:r>
              <a:endParaRPr lang="zh-TW" altLang="en-US" sz="2000" dirty="0"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2285984" y="2000240"/>
            <a:ext cx="6858016" cy="4857760"/>
            <a:chOff x="2285984" y="2000240"/>
            <a:chExt cx="6858016" cy="4857760"/>
          </a:xfrm>
        </p:grpSpPr>
        <p:pic>
          <p:nvPicPr>
            <p:cNvPr id="5" name="圖片 4" descr="上課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0966" y="3143224"/>
              <a:ext cx="4953034" cy="3714776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4" name="向右箭號 23"/>
            <p:cNvSpPr/>
            <p:nvPr/>
          </p:nvSpPr>
          <p:spPr>
            <a:xfrm rot="2898585">
              <a:off x="3665518" y="2826876"/>
              <a:ext cx="1056619" cy="607171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2285984" y="2000240"/>
              <a:ext cx="20002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>
                  <a:latin typeface="標楷體" pitchFamily="65" charset="-120"/>
                  <a:ea typeface="標楷體" pitchFamily="65" charset="-120"/>
                </a:rPr>
                <a:t>義俊老師教我們瞭解人力資源</a:t>
              </a:r>
              <a:endParaRPr lang="zh-TW" altLang="en-US" sz="2000" dirty="0"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1928794" y="162003"/>
            <a:ext cx="7096399" cy="3384373"/>
            <a:chOff x="1928794" y="162003"/>
            <a:chExt cx="7096399" cy="3384373"/>
          </a:xfrm>
        </p:grpSpPr>
        <p:pic>
          <p:nvPicPr>
            <p:cNvPr id="19" name="圖片 18" descr="上課4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2697" y="162003"/>
              <a:ext cx="4512496" cy="3384373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2" name="向右箭號 21"/>
            <p:cNvSpPr/>
            <p:nvPr/>
          </p:nvSpPr>
          <p:spPr>
            <a:xfrm>
              <a:off x="4000496" y="500042"/>
              <a:ext cx="785818" cy="500066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1928794" y="357166"/>
              <a:ext cx="21431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>
                  <a:latin typeface="標楷體" pitchFamily="65" charset="-120"/>
                  <a:ea typeface="標楷體" pitchFamily="65" charset="-120"/>
                </a:rPr>
                <a:t>振隆老師以最實際的例子來講解</a:t>
              </a:r>
              <a:endParaRPr lang="zh-TW" altLang="en-US" sz="2000" dirty="0">
                <a:latin typeface="標楷體" pitchFamily="65" charset="-120"/>
                <a:ea typeface="標楷體" pitchFamily="65" charset="-120"/>
              </a:endParaRPr>
            </a:p>
          </p:txBody>
        </p:sp>
      </p:grpSp>
      <p:pic>
        <p:nvPicPr>
          <p:cNvPr id="2050" name="Picture 2" descr="http://ts2.mm.bing.net/th?id=H.4959275007803449&amp;pid=15.1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" r="50000" b="49255"/>
          <a:stretch/>
        </p:blipFill>
        <p:spPr bwMode="auto">
          <a:xfrm>
            <a:off x="12172" y="-10737"/>
            <a:ext cx="1788342" cy="200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15" name="群組 14"/>
          <p:cNvGrpSpPr/>
          <p:nvPr/>
        </p:nvGrpSpPr>
        <p:grpSpPr>
          <a:xfrm>
            <a:off x="142844" y="3357562"/>
            <a:ext cx="8072494" cy="3500438"/>
            <a:chOff x="142844" y="3357562"/>
            <a:chExt cx="8072494" cy="3500438"/>
          </a:xfrm>
        </p:grpSpPr>
        <p:pic>
          <p:nvPicPr>
            <p:cNvPr id="6" name="內容版面配置區 3" descr="上課5.jpg"/>
            <p:cNvPicPr>
              <a:picLocks noChangeAspect="1"/>
            </p:cNvPicPr>
            <p:nvPr/>
          </p:nvPicPr>
          <p:blipFill>
            <a:blip r:embed="rId2">
              <a:lum bright="10000"/>
            </a:blip>
            <a:srcRect l="10416"/>
            <a:stretch>
              <a:fillRect/>
            </a:stretch>
          </p:blipFill>
          <p:spPr>
            <a:xfrm>
              <a:off x="142844" y="3357562"/>
              <a:ext cx="4181121" cy="3500438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8" name="文字方塊 7"/>
            <p:cNvSpPr txBox="1"/>
            <p:nvPr/>
          </p:nvSpPr>
          <p:spPr>
            <a:xfrm>
              <a:off x="4929190" y="5715016"/>
              <a:ext cx="32861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>
                  <a:latin typeface="標楷體" pitchFamily="65" charset="-120"/>
                  <a:ea typeface="標楷體" pitchFamily="65" charset="-120"/>
                </a:rPr>
                <a:t>課程中也會安排實務界的相關人士來為我們演講，讓我們更能了解實務界的做法。</a:t>
              </a:r>
              <a:endParaRPr lang="zh-TW" altLang="en-US" sz="2000" dirty="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9" name="向右箭號 8"/>
            <p:cNvSpPr/>
            <p:nvPr/>
          </p:nvSpPr>
          <p:spPr>
            <a:xfrm rot="10800000">
              <a:off x="4143372" y="6072206"/>
              <a:ext cx="785818" cy="500066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4357686" y="214290"/>
            <a:ext cx="4500562" cy="5252529"/>
            <a:chOff x="4357686" y="214290"/>
            <a:chExt cx="4500562" cy="5252529"/>
          </a:xfrm>
        </p:grpSpPr>
        <p:pic>
          <p:nvPicPr>
            <p:cNvPr id="7" name="圖片 6" descr="小白-上課2.jpg"/>
            <p:cNvPicPr>
              <a:picLocks noChangeAspect="1"/>
            </p:cNvPicPr>
            <p:nvPr/>
          </p:nvPicPr>
          <p:blipFill>
            <a:blip r:embed="rId3" cstate="print"/>
            <a:srcRect r="24073"/>
            <a:stretch>
              <a:fillRect/>
            </a:stretch>
          </p:blipFill>
          <p:spPr>
            <a:xfrm>
              <a:off x="4357686" y="214290"/>
              <a:ext cx="4500562" cy="35469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向右箭號 9"/>
            <p:cNvSpPr/>
            <p:nvPr/>
          </p:nvSpPr>
          <p:spPr>
            <a:xfrm rot="16200000">
              <a:off x="6215074" y="3571876"/>
              <a:ext cx="642942" cy="500066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4786314" y="4143380"/>
              <a:ext cx="35719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>
                  <a:latin typeface="標楷體" pitchFamily="65" charset="-120"/>
                  <a:ea typeface="標楷體" pitchFamily="65" charset="-120"/>
                </a:rPr>
                <a:t>芃婷老師教我們結合產、銷、人、發、財五管，並提供許多案例供我們撰寫創業報告。更重要的是，還教我們要感謝！</a:t>
              </a:r>
              <a:endParaRPr lang="zh-TW" altLang="en-US" sz="2000" dirty="0"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110488" y="157374"/>
            <a:ext cx="4104322" cy="3059571"/>
            <a:chOff x="110488" y="157374"/>
            <a:chExt cx="4104322" cy="3059571"/>
          </a:xfrm>
        </p:grpSpPr>
        <p:pic>
          <p:nvPicPr>
            <p:cNvPr id="14" name="圖片 13" descr="小茶-實驗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21293311">
              <a:off x="110488" y="157374"/>
              <a:ext cx="3650745" cy="26432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7" name="文字方塊 16"/>
            <p:cNvSpPr txBox="1"/>
            <p:nvPr/>
          </p:nvSpPr>
          <p:spPr>
            <a:xfrm>
              <a:off x="214282" y="2786058"/>
              <a:ext cx="40005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200" b="1" dirty="0" smtClean="0">
                  <a:solidFill>
                    <a:srgbClr val="7030A0"/>
                  </a:solidFill>
                  <a:latin typeface="標楷體" pitchFamily="65" charset="-120"/>
                  <a:ea typeface="標楷體" pitchFamily="65" charset="-120"/>
                </a:rPr>
                <a:t>行銷研究之健康茶飲試喝大會</a:t>
              </a:r>
              <a:endParaRPr lang="zh-TW" altLang="en-US" sz="22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 descr="小白-上課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52"/>
            <a:ext cx="4536026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 descr="上課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619520"/>
            <a:ext cx="2428860" cy="32384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圖片 5" descr="上課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36" y="3929066"/>
            <a:ext cx="2063568" cy="292893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圖片 6" descr="上課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606" y="0"/>
            <a:ext cx="4629394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內容版面配置區 3" descr="上課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6314" y="3589733"/>
            <a:ext cx="4357687" cy="3268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文字方塊 10"/>
          <p:cNvSpPr txBox="1"/>
          <p:nvPr/>
        </p:nvSpPr>
        <p:spPr>
          <a:xfrm>
            <a:off x="785786" y="2928934"/>
            <a:ext cx="3071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上課時我們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‧‧‧</a:t>
            </a:r>
            <a:endParaRPr lang="zh-TW" altLang="en-US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236</Words>
  <Application>Microsoft Office PowerPoint</Application>
  <PresentationFormat>如螢幕大小 (4:3)</PresentationFormat>
  <Paragraphs>50</Paragraphs>
  <Slides>27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28" baseType="lpstr">
      <vt:lpstr>Office 佈景主題</vt:lpstr>
      <vt:lpstr>PowerPoint 簡報</vt:lpstr>
      <vt:lpstr>導師介紹</vt:lpstr>
      <vt:lpstr>PowerPoint 簡報</vt:lpstr>
      <vt:lpstr>班級特色與優勢</vt:lpstr>
      <vt:lpstr>PowerPoint 簡報</vt:lpstr>
      <vt:lpstr>一企上課去…</vt:lpstr>
      <vt:lpstr>PowerPoint 簡報</vt:lpstr>
      <vt:lpstr>PowerPoint 簡報</vt:lpstr>
      <vt:lpstr>PowerPoint 簡報</vt:lpstr>
      <vt:lpstr>PowerPoint 簡報</vt:lpstr>
      <vt:lpstr>榮譽榜</vt:lpstr>
      <vt:lpstr>一企郊遊去~班級聚餐</vt:lpstr>
      <vt:lpstr>PowerPoint 簡報</vt:lpstr>
      <vt:lpstr>PowerPoint 簡報</vt:lpstr>
      <vt:lpstr>一企活動去…</vt:lpstr>
      <vt:lpstr>PowerPoint 簡報</vt:lpstr>
      <vt:lpstr>PowerPoint 簡報</vt:lpstr>
      <vt:lpstr>PowerPoint 簡報</vt:lpstr>
      <vt:lpstr>一企吃喝玩樂去…</vt:lpstr>
      <vt:lpstr>PowerPoint 簡報</vt:lpstr>
      <vt:lpstr>PowerPoint 簡報</vt:lpstr>
      <vt:lpstr>PowerPoint 簡報</vt:lpstr>
      <vt:lpstr>企專題…</vt:lpstr>
      <vt:lpstr>PowerPoint 簡報</vt:lpstr>
      <vt:lpstr>企畢業囉…</vt:lpstr>
      <vt:lpstr>PowerPoint 簡報</vt:lpstr>
      <vt:lpstr>PowerPoint 簡報</vt:lpstr>
    </vt:vector>
  </TitlesOfParts>
  <Company>C.M.T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Winiori</dc:creator>
  <cp:lastModifiedBy>ama820129</cp:lastModifiedBy>
  <cp:revision>97</cp:revision>
  <dcterms:created xsi:type="dcterms:W3CDTF">2012-12-27T10:02:18Z</dcterms:created>
  <dcterms:modified xsi:type="dcterms:W3CDTF">2013-01-10T16:45:19Z</dcterms:modified>
</cp:coreProperties>
</file>